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4" r:id="rId7"/>
    <p:sldId id="265" r:id="rId8"/>
    <p:sldId id="261" r:id="rId9"/>
    <p:sldId id="262" r:id="rId10"/>
    <p:sldId id="263" r:id="rId11"/>
    <p:sldId id="266" r:id="rId12"/>
    <p:sldId id="267" r:id="rId13"/>
    <p:sldId id="268" r:id="rId14"/>
    <p:sldId id="269" r:id="rId15"/>
    <p:sldId id="273" r:id="rId16"/>
    <p:sldId id="271" r:id="rId17"/>
    <p:sldId id="272" r:id="rId18"/>
    <p:sldId id="270" r:id="rId19"/>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9" name="Podnadpis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cs-CZ" smtClean="0"/>
              <a:t>Kliknutím lze upravit styl předlohy.</a:t>
            </a:r>
            <a:endParaRPr kumimoji="0" lang="en-US"/>
          </a:p>
        </p:txBody>
      </p:sp>
      <p:sp>
        <p:nvSpPr>
          <p:cNvPr id="28" name="Nadpis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cs-CZ" smtClean="0"/>
              <a:t>Kliknutím lze upravit styl.</a:t>
            </a:r>
            <a:endParaRPr kumimoji="0" lang="en-US"/>
          </a:p>
        </p:txBody>
      </p:sp>
      <p:cxnSp>
        <p:nvCxnSpPr>
          <p:cNvPr id="8" name="Přímá spojnice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Přímá spojnice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á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Zástupný symbol pro datum 14"/>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16" name="Zástupný symbol pro číslo snímku 15"/>
          <p:cNvSpPr>
            <a:spLocks noGrp="1"/>
          </p:cNvSpPr>
          <p:nvPr>
            <p:ph type="sldNum" sz="quarter" idx="11"/>
          </p:nvPr>
        </p:nvSpPr>
        <p:spPr/>
        <p:txBody>
          <a:bodyPr/>
          <a:lstStyle/>
          <a:p>
            <a:fld id="{C5964E34-B5F7-4F6D-9148-066A357ACCE9}" type="slidenum">
              <a:rPr lang="sk-SK" smtClean="0"/>
              <a:pPr/>
              <a:t>‹#›</a:t>
            </a:fld>
            <a:endParaRPr lang="sk-SK"/>
          </a:p>
        </p:txBody>
      </p:sp>
      <p:sp>
        <p:nvSpPr>
          <p:cNvPr id="17" name="Zástupný symbol pro zápatí 16"/>
          <p:cNvSpPr>
            <a:spLocks noGrp="1"/>
          </p:cNvSpPr>
          <p:nvPr>
            <p:ph type="ftr" sz="quarter" idx="12"/>
          </p:nvPr>
        </p:nvSpPr>
        <p:spPr/>
        <p:txBody>
          <a:bodyPr/>
          <a:lstStyle/>
          <a:p>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9" name="Zástupný symbol pro obsah 8"/>
          <p:cNvSpPr>
            <a:spLocks noGrp="1"/>
          </p:cNvSpPr>
          <p:nvPr>
            <p:ph idx="1"/>
          </p:nvPr>
        </p:nvSpPr>
        <p:spPr>
          <a:xfrm>
            <a:off x="457200" y="1524000"/>
            <a:ext cx="8229600" cy="4572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4" name="Zástupný symbol pro datum 13"/>
          <p:cNvSpPr>
            <a:spLocks noGrp="1"/>
          </p:cNvSpPr>
          <p:nvPr>
            <p:ph type="dt" sz="half" idx="14"/>
          </p:nvPr>
        </p:nvSpPr>
        <p:spPr/>
        <p:txBody>
          <a:bodyPr/>
          <a:lstStyle/>
          <a:p>
            <a:fld id="{A4CA4313-9424-4AFD-B700-D5FC5937AF6B}" type="datetimeFigureOut">
              <a:rPr lang="sk-SK" smtClean="0"/>
              <a:pPr/>
              <a:t>28.10.2014</a:t>
            </a:fld>
            <a:endParaRPr lang="sk-SK"/>
          </a:p>
        </p:txBody>
      </p:sp>
      <p:sp>
        <p:nvSpPr>
          <p:cNvPr id="15" name="Zástupný symbol pro číslo snímku 14"/>
          <p:cNvSpPr>
            <a:spLocks noGrp="1"/>
          </p:cNvSpPr>
          <p:nvPr>
            <p:ph type="sldNum" sz="quarter" idx="15"/>
          </p:nvPr>
        </p:nvSpPr>
        <p:spPr/>
        <p:txBody>
          <a:bodyPr/>
          <a:lstStyle>
            <a:lvl1pPr algn="ctr">
              <a:defRPr/>
            </a:lvl1pPr>
          </a:lstStyle>
          <a:p>
            <a:fld id="{C5964E34-B5F7-4F6D-9148-066A357ACCE9}" type="slidenum">
              <a:rPr lang="sk-SK" smtClean="0"/>
              <a:pPr/>
              <a:t>‹#›</a:t>
            </a:fld>
            <a:endParaRPr lang="sk-SK"/>
          </a:p>
        </p:txBody>
      </p:sp>
      <p:sp>
        <p:nvSpPr>
          <p:cNvPr id="16" name="Zástupný symbol pro zápatí 15"/>
          <p:cNvSpPr>
            <a:spLocks noGrp="1"/>
          </p:cNvSpPr>
          <p:nvPr>
            <p:ph type="ftr" sz="quarter" idx="16"/>
          </p:nvPr>
        </p:nvSpPr>
        <p:spPr/>
        <p:txBody>
          <a:bodyPr/>
          <a:lstStyle/>
          <a:p>
            <a:endParaRPr lang="sk-SK"/>
          </a:p>
        </p:txBody>
      </p:sp>
      <p:sp>
        <p:nvSpPr>
          <p:cNvPr id="17" name="Nadpis 16"/>
          <p:cNvSpPr>
            <a:spLocks noGrp="1"/>
          </p:cNvSpPr>
          <p:nvPr>
            <p:ph type="title"/>
          </p:nvPr>
        </p:nvSpPr>
        <p:spPr/>
        <p:txBody>
          <a:bodyPr rtlCol="0" anchor="b" anchorCtr="0"/>
          <a:lstStyle/>
          <a:p>
            <a:r>
              <a:rPr kumimoji="0" lang="cs-CZ" smtClean="0"/>
              <a:t>Kliknutím lze upravit styl.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4" name="Zástupný symbol pro datum 3"/>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5" name="Zástupný symbol pro zápatí 4"/>
          <p:cNvSpPr>
            <a:spLocks noGrp="1"/>
          </p:cNvSpPr>
          <p:nvPr>
            <p:ph type="ftr" sz="quarter" idx="11"/>
          </p:nvPr>
        </p:nvSpPr>
        <p:spPr/>
        <p:txBody>
          <a:bodyPr/>
          <a:lstStyle/>
          <a:p>
            <a:endParaRPr lang="sk-SK"/>
          </a:p>
        </p:txBody>
      </p:sp>
      <p:sp>
        <p:nvSpPr>
          <p:cNvPr id="6" name="Zástupný symbol pro číslo snímku 5"/>
          <p:cNvSpPr>
            <a:spLocks noGrp="1"/>
          </p:cNvSpPr>
          <p:nvPr>
            <p:ph type="sldNum" sz="quarter" idx="12"/>
          </p:nvPr>
        </p:nvSpPr>
        <p:spPr/>
        <p:txBody>
          <a:bodyPr/>
          <a:lstStyle/>
          <a:p>
            <a:fld id="{C5964E34-B5F7-4F6D-9148-066A357ACCE9}" type="slidenum">
              <a:rPr lang="sk-SK" smtClean="0"/>
              <a:pPr/>
              <a:t>‹#›</a:t>
            </a:fld>
            <a:endParaRPr lang="sk-SK"/>
          </a:p>
        </p:txBody>
      </p:sp>
      <p:sp>
        <p:nvSpPr>
          <p:cNvPr id="2" name="Nadpis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cs-CZ" smtClean="0"/>
              <a:t>Kliknutím lze upravit styl.</a:t>
            </a:r>
            <a:endParaRPr kumimoji="0" lang="en-US"/>
          </a:p>
        </p:txBody>
      </p:sp>
      <p:sp>
        <p:nvSpPr>
          <p:cNvPr id="3" name="Zástupný symbol pro text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cs-CZ" smtClean="0"/>
              <a:t>Kliknutím lze upravit styly předlohy textu.</a:t>
            </a:r>
          </a:p>
        </p:txBody>
      </p:sp>
      <p:cxnSp>
        <p:nvCxnSpPr>
          <p:cNvPr id="7" name="Přímá spojnice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5" name="Zástupný symbol pro datum 4"/>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6" name="Zástupný symbol pro zápatí 5"/>
          <p:cNvSpPr>
            <a:spLocks noGrp="1"/>
          </p:cNvSpPr>
          <p:nvPr>
            <p:ph type="ftr" sz="quarter" idx="11"/>
          </p:nvPr>
        </p:nvSpPr>
        <p:spPr/>
        <p:txBody>
          <a:bodyPr/>
          <a:lstStyle/>
          <a:p>
            <a:endParaRPr lang="sk-SK"/>
          </a:p>
        </p:txBody>
      </p:sp>
      <p:sp>
        <p:nvSpPr>
          <p:cNvPr id="7" name="Zástupný symbol pro číslo snímku 6"/>
          <p:cNvSpPr>
            <a:spLocks noGrp="1"/>
          </p:cNvSpPr>
          <p:nvPr>
            <p:ph type="sldNum" sz="quarter" idx="12"/>
          </p:nvPr>
        </p:nvSpPr>
        <p:spPr/>
        <p:txBody>
          <a:bodyPr/>
          <a:lstStyle/>
          <a:p>
            <a:fld id="{C5964E34-B5F7-4F6D-9148-066A357ACCE9}" type="slidenum">
              <a:rPr lang="sk-SK" smtClean="0"/>
              <a:pPr/>
              <a:t>‹#›</a:t>
            </a:fld>
            <a:endParaRPr lang="sk-SK"/>
          </a:p>
        </p:txBody>
      </p:sp>
      <p:sp>
        <p:nvSpPr>
          <p:cNvPr id="2" name="Nadpis 1"/>
          <p:cNvSpPr>
            <a:spLocks noGrp="1"/>
          </p:cNvSpPr>
          <p:nvPr>
            <p:ph type="title"/>
          </p:nvPr>
        </p:nvSpPr>
        <p:spPr/>
        <p:txBody>
          <a:bodyPr/>
          <a:lstStyle/>
          <a:p>
            <a:r>
              <a:rPr kumimoji="0" lang="cs-CZ" smtClean="0"/>
              <a:t>Kliknutím lze upravit styl.</a:t>
            </a:r>
            <a:endParaRPr kumimoji="0" lang="en-US"/>
          </a:p>
        </p:txBody>
      </p:sp>
      <p:sp>
        <p:nvSpPr>
          <p:cNvPr id="11" name="Zástupný symbol pro obsah 10"/>
          <p:cNvSpPr>
            <a:spLocks noGrp="1"/>
          </p:cNvSpPr>
          <p:nvPr>
            <p:ph sz="half" idx="1"/>
          </p:nvPr>
        </p:nvSpPr>
        <p:spPr>
          <a:xfrm>
            <a:off x="457200" y="1524000"/>
            <a:ext cx="4059936" cy="4572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13" name="Zástupný symbol pro obsah 12"/>
          <p:cNvSpPr>
            <a:spLocks noGrp="1"/>
          </p:cNvSpPr>
          <p:nvPr>
            <p:ph sz="half" idx="2"/>
          </p:nvPr>
        </p:nvSpPr>
        <p:spPr>
          <a:xfrm>
            <a:off x="4648200" y="1524000"/>
            <a:ext cx="4059936" cy="4572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9" name="Zástupný symbol pro číslo snímku 8"/>
          <p:cNvSpPr>
            <a:spLocks noGrp="1"/>
          </p:cNvSpPr>
          <p:nvPr>
            <p:ph type="sldNum" sz="quarter" idx="12"/>
          </p:nvPr>
        </p:nvSpPr>
        <p:spPr/>
        <p:txBody>
          <a:bodyPr/>
          <a:lstStyle/>
          <a:p>
            <a:fld id="{C5964E34-B5F7-4F6D-9148-066A357ACCE9}" type="slidenum">
              <a:rPr lang="sk-SK" smtClean="0"/>
              <a:pPr/>
              <a:t>‹#›</a:t>
            </a:fld>
            <a:endParaRPr lang="sk-SK"/>
          </a:p>
        </p:txBody>
      </p:sp>
      <p:sp>
        <p:nvSpPr>
          <p:cNvPr id="8" name="Zástupný symbol pro zápatí 7"/>
          <p:cNvSpPr>
            <a:spLocks noGrp="1"/>
          </p:cNvSpPr>
          <p:nvPr>
            <p:ph type="ftr" sz="quarter" idx="11"/>
          </p:nvPr>
        </p:nvSpPr>
        <p:spPr/>
        <p:txBody>
          <a:bodyPr/>
          <a:lstStyle/>
          <a:p>
            <a:endParaRPr lang="sk-SK"/>
          </a:p>
        </p:txBody>
      </p:sp>
      <p:sp>
        <p:nvSpPr>
          <p:cNvPr id="7" name="Zástupný symbol pro datum 6"/>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3" name="Zástupný symbol pro tex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Kliknutím lze upravit styly předlohy textu.</a:t>
            </a:r>
          </a:p>
        </p:txBody>
      </p:sp>
      <p:sp>
        <p:nvSpPr>
          <p:cNvPr id="32" name="Zástupný symbol pro obsah 31"/>
          <p:cNvSpPr>
            <a:spLocks noGrp="1"/>
          </p:cNvSpPr>
          <p:nvPr>
            <p:ph sz="half" idx="2"/>
          </p:nvPr>
        </p:nvSpPr>
        <p:spPr>
          <a:xfrm>
            <a:off x="457200" y="2201896"/>
            <a:ext cx="4038600" cy="3913632"/>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34" name="Zástupný symbol pro obsah 33"/>
          <p:cNvSpPr>
            <a:spLocks noGrp="1"/>
          </p:cNvSpPr>
          <p:nvPr>
            <p:ph sz="quarter" idx="4"/>
          </p:nvPr>
        </p:nvSpPr>
        <p:spPr>
          <a:xfrm>
            <a:off x="4649788" y="2201896"/>
            <a:ext cx="4038600" cy="3913632"/>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2" name="Nadpis 1"/>
          <p:cNvSpPr>
            <a:spLocks noGrp="1"/>
          </p:cNvSpPr>
          <p:nvPr>
            <p:ph type="title"/>
          </p:nvPr>
        </p:nvSpPr>
        <p:spPr>
          <a:xfrm>
            <a:off x="457200" y="155448"/>
            <a:ext cx="8229600" cy="1143000"/>
          </a:xfrm>
        </p:spPr>
        <p:txBody>
          <a:bodyPr anchor="b" anchorCtr="0"/>
          <a:lstStyle>
            <a:lvl1pPr>
              <a:defRPr/>
            </a:lvl1pPr>
          </a:lstStyle>
          <a:p>
            <a:r>
              <a:rPr kumimoji="0" lang="cs-CZ" smtClean="0"/>
              <a:t>Kliknutím lze upravit styl.</a:t>
            </a:r>
            <a:endParaRPr kumimoji="0" lang="en-US"/>
          </a:p>
        </p:txBody>
      </p:sp>
      <p:sp>
        <p:nvSpPr>
          <p:cNvPr id="12" name="Zástupný symbol pro tex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cs-CZ" smtClean="0"/>
              <a:t>Kliknutím lze upravit styly předlohy textu.</a:t>
            </a:r>
          </a:p>
        </p:txBody>
      </p:sp>
      <p:cxnSp>
        <p:nvCxnSpPr>
          <p:cNvPr id="10" name="Přímá spojnice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Přímá spojnice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3" name="Zástupný symbol pro datum 2"/>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4" name="Zástupný symbol pro zápatí 3"/>
          <p:cNvSpPr>
            <a:spLocks noGrp="1"/>
          </p:cNvSpPr>
          <p:nvPr>
            <p:ph type="ftr" sz="quarter" idx="11"/>
          </p:nvPr>
        </p:nvSpPr>
        <p:spPr/>
        <p:txBody>
          <a:bodyPr/>
          <a:lstStyle/>
          <a:p>
            <a:endParaRPr lang="sk-SK"/>
          </a:p>
        </p:txBody>
      </p:sp>
      <p:sp>
        <p:nvSpPr>
          <p:cNvPr id="5" name="Zástupný symbol pro číslo snímku 4"/>
          <p:cNvSpPr>
            <a:spLocks noGrp="1"/>
          </p:cNvSpPr>
          <p:nvPr>
            <p:ph type="sldNum" sz="quarter" idx="12"/>
          </p:nvPr>
        </p:nvSpPr>
        <p:spPr/>
        <p:txBody>
          <a:bodyPr/>
          <a:lstStyle/>
          <a:p>
            <a:fld id="{C5964E34-B5F7-4F6D-9148-066A357ACCE9}" type="slidenum">
              <a:rPr lang="sk-SK" smtClean="0"/>
              <a:pPr/>
              <a:t>‹#›</a:t>
            </a:fld>
            <a:endParaRPr lang="sk-SK"/>
          </a:p>
        </p:txBody>
      </p:sp>
      <p:sp>
        <p:nvSpPr>
          <p:cNvPr id="2" name="Nadpis 1"/>
          <p:cNvSpPr>
            <a:spLocks noGrp="1"/>
          </p:cNvSpPr>
          <p:nvPr>
            <p:ph type="title"/>
          </p:nvPr>
        </p:nvSpPr>
        <p:spPr/>
        <p:txBody>
          <a:bodyPr/>
          <a:lstStyle/>
          <a:p>
            <a:r>
              <a:rPr kumimoji="0" lang="cs-CZ" smtClean="0"/>
              <a:t>Kliknutím lze upravit styl.</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3" name="Zástupný symbol pro zápatí 2"/>
          <p:cNvSpPr>
            <a:spLocks noGrp="1"/>
          </p:cNvSpPr>
          <p:nvPr>
            <p:ph type="ftr" sz="quarter" idx="11"/>
          </p:nvPr>
        </p:nvSpPr>
        <p:spPr/>
        <p:txBody>
          <a:bodyPr/>
          <a:lstStyle/>
          <a:p>
            <a:endParaRPr lang="sk-SK"/>
          </a:p>
        </p:txBody>
      </p:sp>
      <p:sp>
        <p:nvSpPr>
          <p:cNvPr id="4" name="Zástupný symbol pro číslo snímku 3"/>
          <p:cNvSpPr>
            <a:spLocks noGrp="1"/>
          </p:cNvSpPr>
          <p:nvPr>
            <p:ph type="sldNum" sz="quarter" idx="12"/>
          </p:nvPr>
        </p:nvSpPr>
        <p:spPr/>
        <p:txBody>
          <a:bodyPr/>
          <a:lstStyle/>
          <a:p>
            <a:fld id="{C5964E34-B5F7-4F6D-9148-066A357ACCE9}"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bsah s titulkem">
    <p:spTree>
      <p:nvGrpSpPr>
        <p:cNvPr id="1" name=""/>
        <p:cNvGrpSpPr/>
        <p:nvPr/>
      </p:nvGrpSpPr>
      <p:grpSpPr>
        <a:xfrm>
          <a:off x="0" y="0"/>
          <a:ext cx="0" cy="0"/>
          <a:chOff x="0" y="0"/>
          <a:chExt cx="0" cy="0"/>
        </a:xfrm>
      </p:grpSpPr>
      <p:sp>
        <p:nvSpPr>
          <p:cNvPr id="29" name="Zástupný symbol pro obsah 28"/>
          <p:cNvSpPr>
            <a:spLocks noGrp="1"/>
          </p:cNvSpPr>
          <p:nvPr>
            <p:ph sz="quarter" idx="1"/>
          </p:nvPr>
        </p:nvSpPr>
        <p:spPr>
          <a:xfrm>
            <a:off x="457200" y="457200"/>
            <a:ext cx="6248400" cy="5715000"/>
          </a:xfrm>
        </p:spPr>
        <p:txBody>
          <a:bodyPr/>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3" name="Zástupný symbol pro text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cs-CZ" smtClean="0"/>
              <a:t>Kliknutím lze upravit styly předlohy textu.</a:t>
            </a:r>
          </a:p>
        </p:txBody>
      </p:sp>
      <p:sp>
        <p:nvSpPr>
          <p:cNvPr id="31" name="Nadpis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cs-CZ" smtClean="0"/>
              <a:t>Kliknutím lze upravit styl.</a:t>
            </a:r>
            <a:endParaRPr kumimoji="0" lang="en-US"/>
          </a:p>
        </p:txBody>
      </p:sp>
      <p:sp>
        <p:nvSpPr>
          <p:cNvPr id="8" name="Zástupný symbol pro datum 7"/>
          <p:cNvSpPr>
            <a:spLocks noGrp="1"/>
          </p:cNvSpPr>
          <p:nvPr>
            <p:ph type="dt" sz="half" idx="14"/>
          </p:nvPr>
        </p:nvSpPr>
        <p:spPr/>
        <p:txBody>
          <a:bodyPr/>
          <a:lstStyle/>
          <a:p>
            <a:fld id="{A4CA4313-9424-4AFD-B700-D5FC5937AF6B}" type="datetimeFigureOut">
              <a:rPr lang="sk-SK" smtClean="0"/>
              <a:pPr/>
              <a:t>28.10.2014</a:t>
            </a:fld>
            <a:endParaRPr lang="sk-SK"/>
          </a:p>
        </p:txBody>
      </p:sp>
      <p:sp>
        <p:nvSpPr>
          <p:cNvPr id="9" name="Zástupný symbol pro číslo snímku 8"/>
          <p:cNvSpPr>
            <a:spLocks noGrp="1"/>
          </p:cNvSpPr>
          <p:nvPr>
            <p:ph type="sldNum" sz="quarter" idx="15"/>
          </p:nvPr>
        </p:nvSpPr>
        <p:spPr/>
        <p:txBody>
          <a:bodyPr/>
          <a:lstStyle/>
          <a:p>
            <a:fld id="{C5964E34-B5F7-4F6D-9148-066A357ACCE9}" type="slidenum">
              <a:rPr lang="sk-SK" smtClean="0"/>
              <a:pPr/>
              <a:t>‹#›</a:t>
            </a:fld>
            <a:endParaRPr lang="sk-SK"/>
          </a:p>
        </p:txBody>
      </p:sp>
      <p:sp>
        <p:nvSpPr>
          <p:cNvPr id="10" name="Zástupný symbol pro zápatí 9"/>
          <p:cNvSpPr>
            <a:spLocks noGrp="1"/>
          </p:cNvSpPr>
          <p:nvPr>
            <p:ph type="ftr" sz="quarter" idx="16"/>
          </p:nvPr>
        </p:nvSpPr>
        <p:spPr/>
        <p:txBody>
          <a:bodyPr/>
          <a:lstStyle/>
          <a:p>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cs-CZ" smtClean="0"/>
              <a:t>Kliknutím lze upravit styl.</a:t>
            </a:r>
            <a:endParaRPr kumimoji="0" lang="en-US"/>
          </a:p>
        </p:txBody>
      </p:sp>
      <p:sp>
        <p:nvSpPr>
          <p:cNvPr id="3" name="Zástupný symbol pro obrázek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cs-CZ" smtClean="0"/>
              <a:t>Kliknutím na ikonu přidáte obrázek.</a:t>
            </a:r>
            <a:endParaRPr kumimoji="0" lang="en-US"/>
          </a:p>
        </p:txBody>
      </p:sp>
      <p:sp>
        <p:nvSpPr>
          <p:cNvPr id="4" name="Zástupný symbol pro text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cs-CZ" smtClean="0"/>
              <a:t>Kliknutím lze upravit styly předlohy textu.</a:t>
            </a:r>
          </a:p>
        </p:txBody>
      </p:sp>
      <p:sp>
        <p:nvSpPr>
          <p:cNvPr id="8" name="Zástupný symbol pro datum 7"/>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9" name="Zástupný symbol pro číslo snímku 8"/>
          <p:cNvSpPr>
            <a:spLocks noGrp="1"/>
          </p:cNvSpPr>
          <p:nvPr>
            <p:ph type="sldNum" sz="quarter" idx="11"/>
          </p:nvPr>
        </p:nvSpPr>
        <p:spPr/>
        <p:txBody>
          <a:bodyPr/>
          <a:lstStyle/>
          <a:p>
            <a:fld id="{C5964E34-B5F7-4F6D-9148-066A357ACCE9}" type="slidenum">
              <a:rPr lang="sk-SK" smtClean="0"/>
              <a:pPr/>
              <a:t>‹#›</a:t>
            </a:fld>
            <a:endParaRPr lang="sk-SK"/>
          </a:p>
        </p:txBody>
      </p:sp>
      <p:sp>
        <p:nvSpPr>
          <p:cNvPr id="10" name="Zástupný symbol pro zápatí 9"/>
          <p:cNvSpPr>
            <a:spLocks noGrp="1"/>
          </p:cNvSpPr>
          <p:nvPr>
            <p:ph type="ftr" sz="quarter" idx="12"/>
          </p:nvPr>
        </p:nvSpPr>
        <p:spPr/>
        <p:txBody>
          <a:bodyPr/>
          <a:lstStyle/>
          <a:p>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5" name="Zástupný symbol pro zápatí 4"/>
          <p:cNvSpPr>
            <a:spLocks noGrp="1"/>
          </p:cNvSpPr>
          <p:nvPr>
            <p:ph type="ftr" sz="quarter" idx="11"/>
          </p:nvPr>
        </p:nvSpPr>
        <p:spPr/>
        <p:txBody>
          <a:bodyPr/>
          <a:lstStyle/>
          <a:p>
            <a:endParaRPr lang="sk-SK"/>
          </a:p>
        </p:txBody>
      </p:sp>
      <p:sp>
        <p:nvSpPr>
          <p:cNvPr id="6" name="Zástupný symbol pro číslo snímku 5"/>
          <p:cNvSpPr>
            <a:spLocks noGrp="1"/>
          </p:cNvSpPr>
          <p:nvPr>
            <p:ph type="sldNum" sz="quarter" idx="12"/>
          </p:nvPr>
        </p:nvSpPr>
        <p:spPr/>
        <p:txBody>
          <a:bodyPr/>
          <a:lstStyle/>
          <a:p>
            <a:fld id="{C5964E34-B5F7-4F6D-9148-066A357ACCE9}"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kumimoji="0" lang="cs-CZ" smtClean="0"/>
              <a:t>Kliknutím lze upravit styl.</a:t>
            </a:r>
            <a:endParaRPr kumimoji="0" lang="en-US"/>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eaLnBrk="1" latinLnBrk="0" hangingPunct="1"/>
            <a:r>
              <a:rPr lang="cs-CZ" smtClean="0"/>
              <a:t>Kliknutím lze upravit styly předlohy textu.</a:t>
            </a:r>
          </a:p>
          <a:p>
            <a:pPr lvl="1" eaLnBrk="1" latinLnBrk="0" hangingPunct="1"/>
            <a:r>
              <a:rPr lang="cs-CZ" smtClean="0"/>
              <a:t>Druhá úroveň</a:t>
            </a:r>
          </a:p>
          <a:p>
            <a:pPr lvl="2" eaLnBrk="1" latinLnBrk="0" hangingPunct="1"/>
            <a:r>
              <a:rPr lang="cs-CZ" smtClean="0"/>
              <a:t>Třetí úroveň</a:t>
            </a:r>
          </a:p>
          <a:p>
            <a:pPr lvl="3" eaLnBrk="1" latinLnBrk="0" hangingPunct="1"/>
            <a:r>
              <a:rPr lang="cs-CZ" smtClean="0"/>
              <a:t>Čtvrtá úroveň</a:t>
            </a:r>
          </a:p>
          <a:p>
            <a:pPr lvl="4" eaLnBrk="1" latinLnBrk="0" hangingPunct="1"/>
            <a:r>
              <a:rPr lang="cs-CZ" smtClean="0"/>
              <a:t>Pátá úroveň</a:t>
            </a:r>
            <a:endParaRPr kumimoji="0" lang="en-US"/>
          </a:p>
        </p:txBody>
      </p:sp>
      <p:sp>
        <p:nvSpPr>
          <p:cNvPr id="4" name="Zástupný symbol pro datum 3"/>
          <p:cNvSpPr>
            <a:spLocks noGrp="1"/>
          </p:cNvSpPr>
          <p:nvPr>
            <p:ph type="dt" sz="half" idx="10"/>
          </p:nvPr>
        </p:nvSpPr>
        <p:spPr/>
        <p:txBody>
          <a:bodyPr/>
          <a:lstStyle/>
          <a:p>
            <a:fld id="{A4CA4313-9424-4AFD-B700-D5FC5937AF6B}" type="datetimeFigureOut">
              <a:rPr lang="sk-SK" smtClean="0"/>
              <a:pPr/>
              <a:t>28.10.2014</a:t>
            </a:fld>
            <a:endParaRPr lang="sk-SK"/>
          </a:p>
        </p:txBody>
      </p:sp>
      <p:sp>
        <p:nvSpPr>
          <p:cNvPr id="5" name="Zástupný symbol pro zápatí 4"/>
          <p:cNvSpPr>
            <a:spLocks noGrp="1"/>
          </p:cNvSpPr>
          <p:nvPr>
            <p:ph type="ftr" sz="quarter" idx="11"/>
          </p:nvPr>
        </p:nvSpPr>
        <p:spPr/>
        <p:txBody>
          <a:bodyPr/>
          <a:lstStyle/>
          <a:p>
            <a:endParaRPr lang="sk-SK"/>
          </a:p>
        </p:txBody>
      </p:sp>
      <p:sp>
        <p:nvSpPr>
          <p:cNvPr id="6" name="Zástupný symbol pro číslo snímku 5"/>
          <p:cNvSpPr>
            <a:spLocks noGrp="1"/>
          </p:cNvSpPr>
          <p:nvPr>
            <p:ph type="sldNum" sz="quarter" idx="12"/>
          </p:nvPr>
        </p:nvSpPr>
        <p:spPr/>
        <p:txBody>
          <a:bodyPr/>
          <a:lstStyle/>
          <a:p>
            <a:fld id="{C5964E34-B5F7-4F6D-9148-066A357ACCE9}"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Zástupný symbol pro text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cs-CZ" smtClean="0"/>
              <a:t>Kliknutím lze upravit styly předlohy textu.</a:t>
            </a:r>
          </a:p>
          <a:p>
            <a:pPr lvl="1" eaLnBrk="1" latinLnBrk="0" hangingPunct="1"/>
            <a:r>
              <a:rPr kumimoji="0" lang="cs-CZ" smtClean="0"/>
              <a:t>Druhá úroveň</a:t>
            </a:r>
          </a:p>
          <a:p>
            <a:pPr lvl="2" eaLnBrk="1" latinLnBrk="0" hangingPunct="1"/>
            <a:r>
              <a:rPr kumimoji="0" lang="cs-CZ" smtClean="0"/>
              <a:t>Třetí úroveň</a:t>
            </a:r>
          </a:p>
          <a:p>
            <a:pPr lvl="3" eaLnBrk="1" latinLnBrk="0" hangingPunct="1"/>
            <a:r>
              <a:rPr kumimoji="0" lang="cs-CZ" smtClean="0"/>
              <a:t>Čtvrtá úroveň</a:t>
            </a:r>
          </a:p>
          <a:p>
            <a:pPr lvl="4" eaLnBrk="1" latinLnBrk="0" hangingPunct="1"/>
            <a:r>
              <a:rPr kumimoji="0" lang="cs-CZ" smtClean="0"/>
              <a:t>Pátá úroveň</a:t>
            </a:r>
            <a:endParaRPr kumimoji="0" lang="en-US"/>
          </a:p>
        </p:txBody>
      </p:sp>
      <p:sp>
        <p:nvSpPr>
          <p:cNvPr id="24" name="Zástupný symbol pro datum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4CA4313-9424-4AFD-B700-D5FC5937AF6B}" type="datetimeFigureOut">
              <a:rPr lang="sk-SK" smtClean="0"/>
              <a:pPr/>
              <a:t>28.10.2014</a:t>
            </a:fld>
            <a:endParaRPr lang="sk-SK"/>
          </a:p>
        </p:txBody>
      </p:sp>
      <p:sp>
        <p:nvSpPr>
          <p:cNvPr id="10" name="Zástupný symbol pro zápatí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sk-SK"/>
          </a:p>
        </p:txBody>
      </p:sp>
      <p:sp>
        <p:nvSpPr>
          <p:cNvPr id="22" name="Zástupný symbol pro číslo snímku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5964E34-B5F7-4F6D-9148-066A357ACCE9}" type="slidenum">
              <a:rPr lang="sk-SK" smtClean="0"/>
              <a:pPr/>
              <a:t>‹#›</a:t>
            </a:fld>
            <a:endParaRPr lang="sk-SK"/>
          </a:p>
        </p:txBody>
      </p:sp>
      <p:sp>
        <p:nvSpPr>
          <p:cNvPr id="5" name="Zástupný symbol pro nadpis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cs-CZ" smtClean="0"/>
              <a:t>Kliknutím lze upravit styl.</a:t>
            </a:r>
            <a:endParaRPr kumimoji="0" lang="en-US"/>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mailto:beatapetrekova@gmail.com"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476672"/>
            <a:ext cx="7772400" cy="1512168"/>
          </a:xfrm>
        </p:spPr>
        <p:txBody>
          <a:bodyPr>
            <a:noAutofit/>
          </a:bodyPr>
          <a:lstStyle/>
          <a:p>
            <a:pPr algn="ctr"/>
            <a:r>
              <a:rPr lang="sk-SK" sz="6000" dirty="0" smtClean="0">
                <a:solidFill>
                  <a:srgbClr val="FF0000"/>
                </a:solidFill>
                <a:latin typeface="Algerian" pitchFamily="82" charset="0"/>
              </a:rPr>
              <a:t>ZDRAVÝ AKTÍVNY ŽIVOTNÝ ŠTÝL</a:t>
            </a:r>
            <a:endParaRPr lang="sk-SK" sz="6000" dirty="0">
              <a:solidFill>
                <a:srgbClr val="FF0000"/>
              </a:solidFill>
              <a:latin typeface="Algerian" pitchFamily="82" charset="0"/>
            </a:endParaRP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31640" y="2492896"/>
            <a:ext cx="6408712" cy="3608758"/>
          </a:xfrm>
          <a:prstGeom prst="rect">
            <a:avLst/>
          </a:prstGeom>
        </p:spPr>
      </p:pic>
    </p:spTree>
    <p:extLst>
      <p:ext uri="{BB962C8B-B14F-4D97-AF65-F5344CB8AC3E}">
        <p14:creationId xmlns:p14="http://schemas.microsoft.com/office/powerpoint/2010/main" xmlns="" val="88028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lnSpcReduction="10000"/>
          </a:bodyPr>
          <a:lstStyle/>
          <a:p>
            <a:pPr algn="ctr"/>
            <a:r>
              <a:rPr lang="sk-SK" dirty="0" smtClean="0"/>
              <a:t>Čo viem o zdravej výžive – test</a:t>
            </a:r>
          </a:p>
          <a:p>
            <a:pPr algn="ctr"/>
            <a:r>
              <a:rPr lang="sk-SK" dirty="0" smtClean="0"/>
              <a:t>Beseda s pani lekárkou na tému – zdravá výživa</a:t>
            </a:r>
          </a:p>
          <a:p>
            <a:pPr algn="ctr"/>
            <a:r>
              <a:rPr lang="sk-SK" dirty="0" smtClean="0"/>
              <a:t>Krížovka</a:t>
            </a:r>
          </a:p>
          <a:p>
            <a:pPr algn="ctr"/>
            <a:r>
              <a:rPr lang="sk-SK" dirty="0" smtClean="0"/>
              <a:t>Pojmové mapy</a:t>
            </a:r>
          </a:p>
          <a:p>
            <a:pPr algn="ctr"/>
            <a:r>
              <a:rPr lang="sk-SK" dirty="0" smtClean="0"/>
              <a:t>Pitný režim: Minerálne vody + ochutnávka</a:t>
            </a:r>
          </a:p>
          <a:p>
            <a:pPr algn="ctr"/>
            <a:r>
              <a:rPr lang="sk-SK" dirty="0" smtClean="0"/>
              <a:t>Zuby a zubný kaz</a:t>
            </a:r>
          </a:p>
          <a:p>
            <a:pPr algn="ctr"/>
            <a:r>
              <a:rPr lang="sk-SK" dirty="0" smtClean="0"/>
              <a:t>Potravinová pyramída + jedálny lístok</a:t>
            </a:r>
          </a:p>
          <a:p>
            <a:pPr algn="ctr"/>
            <a:r>
              <a:rPr lang="sk-SK" dirty="0" smtClean="0"/>
              <a:t>Pohybová aktivita – v telocvični</a:t>
            </a:r>
          </a:p>
          <a:p>
            <a:pPr algn="ctr"/>
            <a:r>
              <a:rPr lang="sk-SK" dirty="0" smtClean="0"/>
              <a:t>Hurá na bicykle</a:t>
            </a:r>
          </a:p>
          <a:p>
            <a:pPr algn="ctr"/>
            <a:r>
              <a:rPr lang="sk-SK" dirty="0" smtClean="0"/>
              <a:t>Odborná exkurzia</a:t>
            </a:r>
            <a:endParaRPr lang="sk-SK" dirty="0"/>
          </a:p>
        </p:txBody>
      </p:sp>
      <p:sp>
        <p:nvSpPr>
          <p:cNvPr id="3" name="Nadpis 2"/>
          <p:cNvSpPr>
            <a:spLocks noGrp="1"/>
          </p:cNvSpPr>
          <p:nvPr>
            <p:ph type="title"/>
          </p:nvPr>
        </p:nvSpPr>
        <p:spPr/>
        <p:txBody>
          <a:bodyPr>
            <a:normAutofit/>
          </a:bodyPr>
          <a:lstStyle/>
          <a:p>
            <a:pPr algn="ctr"/>
            <a:r>
              <a:rPr lang="sk-SK" sz="6600" dirty="0" smtClean="0">
                <a:solidFill>
                  <a:srgbClr val="FF0000"/>
                </a:solidFill>
                <a:latin typeface="Algerian" pitchFamily="82" charset="0"/>
              </a:rPr>
              <a:t>ZOZNAM AKTIVÍT</a:t>
            </a:r>
            <a:endParaRPr lang="sk-SK" sz="6600" dirty="0">
              <a:solidFill>
                <a:srgbClr val="FF0000"/>
              </a:solidFill>
              <a:latin typeface="Algerian" pitchFamily="82" charset="0"/>
            </a:endParaRPr>
          </a:p>
        </p:txBody>
      </p:sp>
    </p:spTree>
    <p:extLst>
      <p:ext uri="{BB962C8B-B14F-4D97-AF65-F5344CB8AC3E}">
        <p14:creationId xmlns:p14="http://schemas.microsoft.com/office/powerpoint/2010/main" xmlns="" val="41657376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11560" y="1196752"/>
            <a:ext cx="8064896" cy="1944216"/>
          </a:xfrm>
        </p:spPr>
        <p:txBody>
          <a:bodyPr>
            <a:normAutofit fontScale="90000"/>
          </a:bodyPr>
          <a:lstStyle/>
          <a:p>
            <a:pPr lvl="0" algn="just"/>
            <a:r>
              <a:rPr lang="sk-SK" sz="3600" b="1" dirty="0">
                <a:solidFill>
                  <a:srgbClr val="FF0000"/>
                </a:solidFill>
                <a:effectLst/>
                <a:latin typeface="Algerian" pitchFamily="82" charset="0"/>
              </a:rPr>
              <a:t>Vedomostný test o zdravej výžive</a:t>
            </a:r>
            <a:r>
              <a:rPr lang="sk-SK" sz="3600" dirty="0">
                <a:solidFill>
                  <a:srgbClr val="FF0000"/>
                </a:solidFill>
                <a:effectLst/>
              </a:rPr>
              <a:t/>
            </a:r>
            <a:br>
              <a:rPr lang="sk-SK" sz="3600" dirty="0">
                <a:solidFill>
                  <a:srgbClr val="FF0000"/>
                </a:solidFill>
                <a:effectLst/>
              </a:rPr>
            </a:br>
            <a:r>
              <a:rPr lang="sk-SK" sz="3600" dirty="0">
                <a:solidFill>
                  <a:srgbClr val="FF0000"/>
                </a:solidFill>
                <a:effectLst/>
              </a:rPr>
              <a:t> </a:t>
            </a:r>
            <a:br>
              <a:rPr lang="sk-SK" sz="3600" dirty="0">
                <a:solidFill>
                  <a:srgbClr val="FF0000"/>
                </a:solidFill>
                <a:effectLst/>
              </a:rPr>
            </a:br>
            <a:r>
              <a:rPr lang="sk-SK" sz="2700" dirty="0" smtClean="0">
                <a:effectLst/>
              </a:rPr>
              <a:t>Pri </a:t>
            </a:r>
            <a:r>
              <a:rPr lang="sk-SK" sz="2700" dirty="0">
                <a:effectLst/>
              </a:rPr>
              <a:t>tomto teste nejde o známku, ale o informácie na základe ktorých môžeme ďalej pracovať (nie len tento deň, ale počas celého školského roka), kde môžeme prispôsobiť aktivity vedomostným medzerám žiakov. </a:t>
            </a:r>
            <a:br>
              <a:rPr lang="sk-SK" sz="2700" dirty="0">
                <a:effectLst/>
              </a:rPr>
            </a:br>
            <a:endParaRPr lang="sk-SK" sz="2700" dirty="0"/>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5656" y="2852936"/>
            <a:ext cx="6120384" cy="3596640"/>
          </a:xfrm>
          <a:prstGeom prst="rect">
            <a:avLst/>
          </a:prstGeom>
        </p:spPr>
      </p:pic>
    </p:spTree>
    <p:extLst>
      <p:ext uri="{BB962C8B-B14F-4D97-AF65-F5344CB8AC3E}">
        <p14:creationId xmlns:p14="http://schemas.microsoft.com/office/powerpoint/2010/main" xmlns="" val="1240945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683568" y="404664"/>
            <a:ext cx="8136904" cy="3354765"/>
          </a:xfrm>
          <a:prstGeom prst="rect">
            <a:avLst/>
          </a:prstGeom>
          <a:noFill/>
        </p:spPr>
        <p:txBody>
          <a:bodyPr wrap="square" rtlCol="0">
            <a:spAutoFit/>
          </a:bodyPr>
          <a:lstStyle/>
          <a:p>
            <a:pPr lvl="0" algn="ctr"/>
            <a:r>
              <a:rPr lang="sk-SK" sz="3200" b="1" dirty="0">
                <a:solidFill>
                  <a:srgbClr val="FF0000"/>
                </a:solidFill>
                <a:latin typeface="Algerian" pitchFamily="82" charset="0"/>
              </a:rPr>
              <a:t>Beseda s pani </a:t>
            </a:r>
            <a:r>
              <a:rPr lang="sk-SK" sz="3200" b="1" dirty="0" smtClean="0">
                <a:solidFill>
                  <a:srgbClr val="FF0000"/>
                </a:solidFill>
                <a:latin typeface="Algerian" pitchFamily="82" charset="0"/>
              </a:rPr>
              <a:t>lekárkou</a:t>
            </a:r>
          </a:p>
          <a:p>
            <a:pPr lvl="0"/>
            <a:endParaRPr lang="sk-SK" dirty="0"/>
          </a:p>
          <a:p>
            <a:pPr algn="just"/>
            <a:r>
              <a:rPr lang="sk-SK" dirty="0" smtClean="0">
                <a:latin typeface="Clarendon Lt AT" pitchFamily="2" charset="0"/>
              </a:rPr>
              <a:t>O</a:t>
            </a:r>
            <a:r>
              <a:rPr lang="sk-SK" dirty="0">
                <a:latin typeface="Clarendon Lt AT" pitchFamily="2" charset="0"/>
              </a:rPr>
              <a:t> vstupné informácie sme požiadali mamičku nášho žiaka, pani MUDr. Miriam </a:t>
            </a:r>
            <a:r>
              <a:rPr lang="sk-SK" dirty="0" err="1">
                <a:latin typeface="Clarendon Lt AT" pitchFamily="2" charset="0"/>
              </a:rPr>
              <a:t>Kozárovú</a:t>
            </a:r>
            <a:r>
              <a:rPr lang="sk-SK" dirty="0">
                <a:latin typeface="Clarendon Lt AT" pitchFamily="2" charset="0"/>
              </a:rPr>
              <a:t> PhD., </a:t>
            </a:r>
            <a:r>
              <a:rPr lang="sk-SK" dirty="0" err="1">
                <a:latin typeface="Clarendon Lt AT" pitchFamily="2" charset="0"/>
              </a:rPr>
              <a:t>diabetologičku</a:t>
            </a:r>
            <a:r>
              <a:rPr lang="sk-SK" dirty="0">
                <a:latin typeface="Clarendon Lt AT" pitchFamily="2" charset="0"/>
              </a:rPr>
              <a:t> zo IV. Internej kliniky L. </a:t>
            </a:r>
            <a:r>
              <a:rPr lang="sk-SK" dirty="0" err="1">
                <a:latin typeface="Clarendon Lt AT" pitchFamily="2" charset="0"/>
              </a:rPr>
              <a:t>Pasteura</a:t>
            </a:r>
            <a:r>
              <a:rPr lang="sk-SK" dirty="0">
                <a:latin typeface="Clarendon Lt AT" pitchFamily="2" charset="0"/>
              </a:rPr>
              <a:t> v Košiciach. Pani doktorka prostredníctvom </a:t>
            </a:r>
            <a:r>
              <a:rPr lang="sk-SK" dirty="0" err="1">
                <a:latin typeface="Clarendon Lt AT" pitchFamily="2" charset="0"/>
              </a:rPr>
              <a:t>Power</a:t>
            </a:r>
            <a:r>
              <a:rPr lang="sk-SK" dirty="0">
                <a:latin typeface="Clarendon Lt AT" pitchFamily="2" charset="0"/>
              </a:rPr>
              <a:t>–</a:t>
            </a:r>
            <a:r>
              <a:rPr lang="sk-SK" dirty="0" err="1">
                <a:latin typeface="Clarendon Lt AT" pitchFamily="2" charset="0"/>
              </a:rPr>
              <a:t>pointovej</a:t>
            </a:r>
            <a:r>
              <a:rPr lang="sk-SK" dirty="0">
                <a:latin typeface="Clarendon Lt AT" pitchFamily="2" charset="0"/>
              </a:rPr>
              <a:t> prezentácie deťom porozprávala základné informácie týkajúce sa výživy a zdravia. Žiakov zaujali hlavne zaujímavé obrázky, ktoré poukazovali na obsah cukru v jednotlivých (obľúbených) jedlách a nápojoch. Po skončení prezentácie nasledovala beseda, kde sa žiaci mohli opýtať na to, čo ich zaujalo alebo čo by chceli vedieť o výžive a stravovaní. </a:t>
            </a: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55776" y="3873839"/>
            <a:ext cx="5760639" cy="2635150"/>
          </a:xfrm>
          <a:prstGeom prst="rect">
            <a:avLst/>
          </a:prstGeom>
        </p:spPr>
      </p:pic>
    </p:spTree>
    <p:extLst>
      <p:ext uri="{BB962C8B-B14F-4D97-AF65-F5344CB8AC3E}">
        <p14:creationId xmlns:p14="http://schemas.microsoft.com/office/powerpoint/2010/main" xmlns="" val="6087625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35736" y="701040"/>
            <a:ext cx="7272528" cy="5455920"/>
          </a:xfrm>
          <a:prstGeom prst="rect">
            <a:avLst/>
          </a:prstGeom>
        </p:spPr>
      </p:pic>
    </p:spTree>
    <p:extLst>
      <p:ext uri="{BB962C8B-B14F-4D97-AF65-F5344CB8AC3E}">
        <p14:creationId xmlns:p14="http://schemas.microsoft.com/office/powerpoint/2010/main" xmlns="" val="2958365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délník 2"/>
          <p:cNvSpPr/>
          <p:nvPr/>
        </p:nvSpPr>
        <p:spPr>
          <a:xfrm>
            <a:off x="899592" y="476672"/>
            <a:ext cx="7704856" cy="1846659"/>
          </a:xfrm>
          <a:prstGeom prst="rect">
            <a:avLst/>
          </a:prstGeom>
        </p:spPr>
        <p:txBody>
          <a:bodyPr wrap="square">
            <a:spAutoFit/>
          </a:bodyPr>
          <a:lstStyle/>
          <a:p>
            <a:pPr marL="342900" lvl="0" indent="-342900" algn="ctr">
              <a:lnSpc>
                <a:spcPct val="150000"/>
              </a:lnSpc>
              <a:spcAft>
                <a:spcPts val="0"/>
              </a:spcAft>
              <a:buFont typeface="+mj-lt"/>
              <a:buAutoNum type="arabicPeriod"/>
            </a:pPr>
            <a:r>
              <a:rPr lang="sk-SK" sz="4000" b="1" dirty="0" smtClean="0">
                <a:solidFill>
                  <a:srgbClr val="FF0000"/>
                </a:solidFill>
                <a:effectLst/>
                <a:latin typeface="Algerian" pitchFamily="82" charset="0"/>
                <a:ea typeface="Calibri"/>
                <a:cs typeface="Times New Roman"/>
              </a:rPr>
              <a:t>Krížovka</a:t>
            </a:r>
            <a:endParaRPr lang="sk-SK" sz="4000" dirty="0">
              <a:solidFill>
                <a:srgbClr val="FF0000"/>
              </a:solidFill>
              <a:latin typeface="Algerian" pitchFamily="82" charset="0"/>
              <a:ea typeface="Calibri"/>
              <a:cs typeface="Times New Roman"/>
            </a:endParaRPr>
          </a:p>
          <a:p>
            <a:pPr lvl="0" algn="just">
              <a:lnSpc>
                <a:spcPct val="150000"/>
              </a:lnSpc>
              <a:spcAft>
                <a:spcPts val="0"/>
              </a:spcAft>
            </a:pPr>
            <a:r>
              <a:rPr lang="sk-SK" dirty="0" smtClean="0">
                <a:effectLst/>
                <a:latin typeface="Times New Roman"/>
                <a:ea typeface="Calibri"/>
                <a:cs typeface="Times New Roman"/>
              </a:rPr>
              <a:t>V rámci motivácie na danú problematiku sme si pre žiakov pripravili krížovku s tajničkou: „Zdravý životný štýl“, ktorú vypĺňali žiaci.</a:t>
            </a:r>
            <a:endParaRPr lang="sk-SK" sz="1600" dirty="0">
              <a:effectLst/>
              <a:latin typeface="Calibri"/>
              <a:ea typeface="Calibri"/>
              <a:cs typeface="Times New Roman"/>
            </a:endParaRPr>
          </a:p>
        </p:txBody>
      </p:sp>
      <p:pic>
        <p:nvPicPr>
          <p:cNvPr id="2" name="Obrázok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475656" y="2420888"/>
            <a:ext cx="6114288" cy="3992880"/>
          </a:xfrm>
          <a:prstGeom prst="rect">
            <a:avLst/>
          </a:prstGeom>
        </p:spPr>
      </p:pic>
    </p:spTree>
    <p:extLst>
      <p:ext uri="{BB962C8B-B14F-4D97-AF65-F5344CB8AC3E}">
        <p14:creationId xmlns:p14="http://schemas.microsoft.com/office/powerpoint/2010/main" xmlns="" val="35781068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827584" y="404664"/>
            <a:ext cx="7848872" cy="2616101"/>
          </a:xfrm>
          <a:prstGeom prst="rect">
            <a:avLst/>
          </a:prstGeom>
        </p:spPr>
        <p:txBody>
          <a:bodyPr wrap="square">
            <a:spAutoFit/>
          </a:bodyPr>
          <a:lstStyle/>
          <a:p>
            <a:pPr lvl="0" algn="ctr"/>
            <a:r>
              <a:rPr lang="sk-SK" sz="2800" b="1" dirty="0">
                <a:solidFill>
                  <a:srgbClr val="FF0000"/>
                </a:solidFill>
                <a:latin typeface="Algerian" pitchFamily="82" charset="0"/>
              </a:rPr>
              <a:t>Pojmové mapy</a:t>
            </a:r>
            <a:endParaRPr lang="sk-SK" sz="2800" dirty="0">
              <a:solidFill>
                <a:srgbClr val="FF0000"/>
              </a:solidFill>
              <a:latin typeface="Algerian" pitchFamily="82" charset="0"/>
            </a:endParaRPr>
          </a:p>
          <a:p>
            <a:pPr algn="ctr"/>
            <a:r>
              <a:rPr lang="sk-SK" sz="2800" dirty="0">
                <a:solidFill>
                  <a:srgbClr val="FF0000"/>
                </a:solidFill>
                <a:latin typeface="Algerian" pitchFamily="82" charset="0"/>
              </a:rPr>
              <a:t> </a:t>
            </a:r>
          </a:p>
          <a:p>
            <a:pPr algn="just"/>
            <a:r>
              <a:rPr lang="sk-SK" dirty="0" smtClean="0"/>
              <a:t>Vylúštená </a:t>
            </a:r>
            <a:r>
              <a:rPr lang="sk-SK" dirty="0"/>
              <a:t>tajnička znela </a:t>
            </a:r>
            <a:r>
              <a:rPr lang="sk-SK" b="1" dirty="0"/>
              <a:t>„Zdravý životný štýl“</a:t>
            </a:r>
            <a:r>
              <a:rPr lang="sk-SK" dirty="0"/>
              <a:t>. Nasledoval rozhovor, z ktorého som sa chcela dozvedieť, či žiaci už niekedy počuli túto slovnú kombináciu. Nasledoval </a:t>
            </a:r>
            <a:r>
              <a:rPr lang="sk-SK" dirty="0" err="1"/>
              <a:t>Brainsorming</a:t>
            </a:r>
            <a:r>
              <a:rPr lang="sk-SK" dirty="0"/>
              <a:t>, kde žiaci hovorili svoje nápady, s čím všetkým zdravý životný štýl súvisí. Všetky možnosti a nápady sme zapisovali na tabuľu prostredníctvom pojmových máp, kde ústredný pojem bol „zdravý životný štýl“.</a:t>
            </a: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39752" y="2780928"/>
            <a:ext cx="5657088" cy="3675888"/>
          </a:xfrm>
          <a:prstGeom prst="rect">
            <a:avLst/>
          </a:prstGeom>
        </p:spPr>
      </p:pic>
    </p:spTree>
    <p:extLst>
      <p:ext uri="{BB962C8B-B14F-4D97-AF65-F5344CB8AC3E}">
        <p14:creationId xmlns:p14="http://schemas.microsoft.com/office/powerpoint/2010/main" xmlns="" val="24994668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1547664" y="733346"/>
            <a:ext cx="576064" cy="184666"/>
          </a:xfrm>
          <a:prstGeom prst="rect">
            <a:avLst/>
          </a:prstGeom>
          <a:noFill/>
        </p:spPr>
        <p:txBody>
          <a:bodyPr wrap="square" rtlCol="0">
            <a:spAutoFit/>
          </a:bodyPr>
          <a:lstStyle/>
          <a:p>
            <a:endParaRPr lang="sk-SK" dirty="0"/>
          </a:p>
        </p:txBody>
      </p:sp>
      <p:sp>
        <p:nvSpPr>
          <p:cNvPr id="3" name="TextovéPole 2"/>
          <p:cNvSpPr txBox="1"/>
          <p:nvPr/>
        </p:nvSpPr>
        <p:spPr>
          <a:xfrm>
            <a:off x="1187624" y="548680"/>
            <a:ext cx="6768752" cy="461665"/>
          </a:xfrm>
          <a:prstGeom prst="rect">
            <a:avLst/>
          </a:prstGeom>
          <a:noFill/>
        </p:spPr>
        <p:txBody>
          <a:bodyPr wrap="square" rtlCol="0">
            <a:spAutoFit/>
          </a:bodyPr>
          <a:lstStyle/>
          <a:p>
            <a:pPr algn="ctr"/>
            <a:r>
              <a:rPr lang="sk-SK" sz="2400" dirty="0" smtClean="0">
                <a:solidFill>
                  <a:srgbClr val="FF0000"/>
                </a:solidFill>
                <a:latin typeface="Algerian" pitchFamily="82" charset="0"/>
              </a:rPr>
              <a:t>Minerálne vody + ochutnávka</a:t>
            </a:r>
            <a:endParaRPr lang="sk-SK" sz="2400" dirty="0">
              <a:solidFill>
                <a:srgbClr val="FF0000"/>
              </a:solidFill>
              <a:latin typeface="Algerian" pitchFamily="82" charset="0"/>
            </a:endParaRPr>
          </a:p>
        </p:txBody>
      </p:sp>
      <p:sp>
        <p:nvSpPr>
          <p:cNvPr id="4" name="TextovéPole 3"/>
          <p:cNvSpPr txBox="1"/>
          <p:nvPr/>
        </p:nvSpPr>
        <p:spPr>
          <a:xfrm>
            <a:off x="539552" y="1074773"/>
            <a:ext cx="7848872" cy="1200329"/>
          </a:xfrm>
          <a:prstGeom prst="rect">
            <a:avLst/>
          </a:prstGeom>
          <a:noFill/>
        </p:spPr>
        <p:txBody>
          <a:bodyPr wrap="square" rtlCol="0">
            <a:spAutoFit/>
          </a:bodyPr>
          <a:lstStyle/>
          <a:p>
            <a:r>
              <a:rPr lang="sk-SK" b="1" dirty="0" smtClean="0"/>
              <a:t> </a:t>
            </a:r>
            <a:r>
              <a:rPr lang="sk-SK" dirty="0"/>
              <a:t>Je možné rozoznať minerálne vody na základe chuti, prípadne vône? Ak áno, s čím súvisí jej chuť</a:t>
            </a:r>
            <a:r>
              <a:rPr lang="sk-SK" dirty="0" smtClean="0"/>
              <a:t>? Ale najprv sme si povedali niečo o minerálnych vodách, prostredníctvom projektov, ktoré si žiaci pripravili.</a:t>
            </a:r>
            <a:endParaRPr lang="sk-SK" dirty="0"/>
          </a:p>
          <a:p>
            <a:r>
              <a:rPr lang="sk-SK" dirty="0"/>
              <a:t> </a:t>
            </a:r>
          </a:p>
        </p:txBody>
      </p:sp>
      <p:pic>
        <p:nvPicPr>
          <p:cNvPr id="5" name="Obrázo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59632" y="2132856"/>
            <a:ext cx="6211824" cy="4230624"/>
          </a:xfrm>
          <a:prstGeom prst="rect">
            <a:avLst/>
          </a:prstGeom>
        </p:spPr>
      </p:pic>
    </p:spTree>
    <p:extLst>
      <p:ext uri="{BB962C8B-B14F-4D97-AF65-F5344CB8AC3E}">
        <p14:creationId xmlns:p14="http://schemas.microsoft.com/office/powerpoint/2010/main" xmlns="" val="11657885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1619672" y="620688"/>
            <a:ext cx="3603230" cy="369332"/>
          </a:xfrm>
          <a:prstGeom prst="rect">
            <a:avLst/>
          </a:prstGeom>
          <a:noFill/>
        </p:spPr>
        <p:txBody>
          <a:bodyPr wrap="none" rtlCol="0">
            <a:spAutoFit/>
          </a:bodyPr>
          <a:lstStyle/>
          <a:p>
            <a:r>
              <a:rPr lang="sk-SK" dirty="0" smtClean="0"/>
              <a:t>...ochutnávka minerálnych vôd...</a:t>
            </a:r>
            <a:r>
              <a:rPr lang="sk-SK" dirty="0" smtClean="0">
                <a:sym typeface="Wingdings" pitchFamily="2" charset="2"/>
              </a:rPr>
              <a:t></a:t>
            </a:r>
            <a:endParaRPr lang="sk-SK" dirty="0"/>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55576" y="1124744"/>
            <a:ext cx="7199376" cy="5401056"/>
          </a:xfrm>
          <a:prstGeom prst="rect">
            <a:avLst/>
          </a:prstGeom>
        </p:spPr>
      </p:pic>
    </p:spTree>
    <p:extLst>
      <p:ext uri="{BB962C8B-B14F-4D97-AF65-F5344CB8AC3E}">
        <p14:creationId xmlns:p14="http://schemas.microsoft.com/office/powerpoint/2010/main" xmlns="" val="20044384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395536" y="1159877"/>
            <a:ext cx="8712968" cy="923330"/>
          </a:xfrm>
          <a:prstGeom prst="rect">
            <a:avLst/>
          </a:prstGeom>
          <a:noFill/>
        </p:spPr>
        <p:txBody>
          <a:bodyPr wrap="square" rtlCol="0">
            <a:spAutoFit/>
          </a:bodyPr>
          <a:lstStyle/>
          <a:p>
            <a:r>
              <a:rPr lang="sk-SK" dirty="0"/>
              <a:t>Môže niečo narušiť zubnú sklovinu? Ako vzniká zubný kaz? Prečo nás niekedy bolí zub</a:t>
            </a:r>
            <a:r>
              <a:rPr lang="sk-SK" dirty="0" smtClean="0"/>
              <a:t>? Zahrali sme sa aj na malých chemikov...</a:t>
            </a:r>
            <a:endParaRPr lang="sk-SK" dirty="0"/>
          </a:p>
          <a:p>
            <a:r>
              <a:rPr lang="sk-SK" dirty="0"/>
              <a:t> </a:t>
            </a:r>
          </a:p>
        </p:txBody>
      </p:sp>
      <p:sp>
        <p:nvSpPr>
          <p:cNvPr id="3" name="TextovéPole 2"/>
          <p:cNvSpPr txBox="1"/>
          <p:nvPr/>
        </p:nvSpPr>
        <p:spPr>
          <a:xfrm>
            <a:off x="1187624" y="620688"/>
            <a:ext cx="4459875" cy="646331"/>
          </a:xfrm>
          <a:prstGeom prst="rect">
            <a:avLst/>
          </a:prstGeom>
          <a:noFill/>
        </p:spPr>
        <p:txBody>
          <a:bodyPr wrap="none" rtlCol="0">
            <a:spAutoFit/>
          </a:bodyPr>
          <a:lstStyle/>
          <a:p>
            <a:r>
              <a:rPr lang="sk-SK" sz="3600" dirty="0" smtClean="0">
                <a:solidFill>
                  <a:srgbClr val="FF0000"/>
                </a:solidFill>
                <a:latin typeface="Algerian" pitchFamily="82" charset="0"/>
              </a:rPr>
              <a:t>Zuby a zubný kaz</a:t>
            </a:r>
            <a:endParaRPr lang="sk-SK" sz="3600" dirty="0">
              <a:solidFill>
                <a:srgbClr val="FF0000"/>
              </a:solidFill>
              <a:latin typeface="Algerian" pitchFamily="82" charset="0"/>
            </a:endParaRPr>
          </a:p>
        </p:txBody>
      </p:sp>
      <p:pic>
        <p:nvPicPr>
          <p:cNvPr id="4" name="Obrázok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51729" y="2083207"/>
            <a:ext cx="6120384" cy="4059936"/>
          </a:xfrm>
          <a:prstGeom prst="rect">
            <a:avLst/>
          </a:prstGeom>
        </p:spPr>
      </p:pic>
    </p:spTree>
    <p:extLst>
      <p:ext uri="{BB962C8B-B14F-4D97-AF65-F5344CB8AC3E}">
        <p14:creationId xmlns:p14="http://schemas.microsoft.com/office/powerpoint/2010/main" xmlns="" val="31602334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p:cNvSpPr txBox="1"/>
          <p:nvPr/>
        </p:nvSpPr>
        <p:spPr>
          <a:xfrm>
            <a:off x="1259632" y="548680"/>
            <a:ext cx="3416384" cy="369332"/>
          </a:xfrm>
          <a:prstGeom prst="rect">
            <a:avLst/>
          </a:prstGeom>
          <a:noFill/>
        </p:spPr>
        <p:txBody>
          <a:bodyPr wrap="none" rtlCol="0">
            <a:spAutoFit/>
          </a:bodyPr>
          <a:lstStyle/>
          <a:p>
            <a:r>
              <a:rPr lang="sk-SK" dirty="0" smtClean="0"/>
              <a:t>...vyrobili sme si aj model zuba...</a:t>
            </a:r>
            <a:endParaRPr lang="sk-SK" dirty="0"/>
          </a:p>
        </p:txBody>
      </p:sp>
      <p:pic>
        <p:nvPicPr>
          <p:cNvPr id="2" name="Obrázok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27584" y="928592"/>
            <a:ext cx="7491984" cy="5077968"/>
          </a:xfrm>
          <a:prstGeom prst="rect">
            <a:avLst/>
          </a:prstGeom>
        </p:spPr>
      </p:pic>
    </p:spTree>
    <p:extLst>
      <p:ext uri="{BB962C8B-B14F-4D97-AF65-F5344CB8AC3E}">
        <p14:creationId xmlns:p14="http://schemas.microsoft.com/office/powerpoint/2010/main" xmlns="" val="3289295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323529" y="404664"/>
            <a:ext cx="8208912" cy="2123658"/>
          </a:xfrm>
          <a:prstGeom prst="rect">
            <a:avLst/>
          </a:prstGeom>
          <a:noFill/>
        </p:spPr>
        <p:txBody>
          <a:bodyPr wrap="square" rtlCol="0">
            <a:spAutoFit/>
          </a:bodyPr>
          <a:lstStyle/>
          <a:p>
            <a:pPr lvl="0" algn="ctr"/>
            <a:r>
              <a:rPr lang="sk-SK" sz="2400" b="1" dirty="0">
                <a:solidFill>
                  <a:srgbClr val="FF0000"/>
                </a:solidFill>
                <a:latin typeface="Algerian" pitchFamily="82" charset="0"/>
              </a:rPr>
              <a:t>Potravinová pyramída + jedálny lístok</a:t>
            </a:r>
            <a:endParaRPr lang="sk-SK" sz="2400" dirty="0">
              <a:solidFill>
                <a:srgbClr val="FF0000"/>
              </a:solidFill>
              <a:latin typeface="Algerian" pitchFamily="82" charset="0"/>
            </a:endParaRPr>
          </a:p>
          <a:p>
            <a:r>
              <a:rPr lang="sk-SK" b="1" dirty="0"/>
              <a:t> </a:t>
            </a:r>
            <a:endParaRPr lang="sk-SK" dirty="0"/>
          </a:p>
          <a:p>
            <a:r>
              <a:rPr lang="sk-SK" dirty="0" smtClean="0"/>
              <a:t>K</a:t>
            </a:r>
            <a:r>
              <a:rPr lang="sk-SK" dirty="0"/>
              <a:t> zdravému životnému štýlu určite patrí aj správna životospráva. Aké by malo byť jej denné rozloženie, nám najlepšie ukáže „Pyramída zdravia“. Využili sme potravinové pyramídy, ktoré sme si vytvorili už skôr (pri súťažnom dni „Zelenina a ovocie“). Úlohou žiakov bolo na základe potravinovej pyramídy zostaviť čo najzdravší jedálny lístok na celý deň (práca bola opäť v skupinách).</a:t>
            </a: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9552" y="2708920"/>
            <a:ext cx="6766560" cy="3383280"/>
          </a:xfrm>
          <a:prstGeom prst="rect">
            <a:avLst/>
          </a:prstGeom>
        </p:spPr>
      </p:pic>
    </p:spTree>
    <p:extLst>
      <p:ext uri="{BB962C8B-B14F-4D97-AF65-F5344CB8AC3E}">
        <p14:creationId xmlns:p14="http://schemas.microsoft.com/office/powerpoint/2010/main" xmlns="" val="38494806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539552" y="476672"/>
            <a:ext cx="8136904" cy="2185214"/>
          </a:xfrm>
          <a:prstGeom prst="rect">
            <a:avLst/>
          </a:prstGeom>
        </p:spPr>
        <p:txBody>
          <a:bodyPr wrap="square">
            <a:spAutoFit/>
          </a:bodyPr>
          <a:lstStyle/>
          <a:p>
            <a:pPr lvl="0" algn="ctr"/>
            <a:r>
              <a:rPr lang="sk-SK" sz="2800" b="1" dirty="0">
                <a:solidFill>
                  <a:srgbClr val="FF0000"/>
                </a:solidFill>
                <a:latin typeface="Algerian" pitchFamily="82" charset="0"/>
              </a:rPr>
              <a:t>Pohybová aktivita </a:t>
            </a:r>
            <a:endParaRPr lang="sk-SK" sz="2800" dirty="0">
              <a:solidFill>
                <a:srgbClr val="FF0000"/>
              </a:solidFill>
              <a:latin typeface="Algerian" pitchFamily="82" charset="0"/>
            </a:endParaRPr>
          </a:p>
          <a:p>
            <a:r>
              <a:rPr lang="sk-SK" b="1" dirty="0"/>
              <a:t> </a:t>
            </a:r>
            <a:endParaRPr lang="sk-SK" dirty="0"/>
          </a:p>
          <a:p>
            <a:r>
              <a:rPr lang="sk-SK" dirty="0" smtClean="0"/>
              <a:t>K</a:t>
            </a:r>
            <a:r>
              <a:rPr lang="sk-SK" dirty="0"/>
              <a:t> zdravému aktívnemu životnému štýlu jednoznačne patrí pohybová aktivita. Túto aktivitu by sme mali vykonávať 60 minút denne. Stačí si vybrať to, čo nás bude baviť. Môžeme bicyklovať, plávať, behať, korčuľovať sa, lyžovať....hlavne, musíme sa hýbať. Predchádzame tak nie len obezite, ale aj rôznym srdcovým a cievnym ochoreniam.</a:t>
            </a: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259632" y="2661886"/>
            <a:ext cx="6339840" cy="3456432"/>
          </a:xfrm>
          <a:prstGeom prst="rect">
            <a:avLst/>
          </a:prstGeom>
        </p:spPr>
      </p:pic>
    </p:spTree>
    <p:extLst>
      <p:ext uri="{BB962C8B-B14F-4D97-AF65-F5344CB8AC3E}">
        <p14:creationId xmlns:p14="http://schemas.microsoft.com/office/powerpoint/2010/main" xmlns="" val="12114363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1475656" y="620688"/>
            <a:ext cx="3052246" cy="369332"/>
          </a:xfrm>
          <a:prstGeom prst="rect">
            <a:avLst/>
          </a:prstGeom>
          <a:noFill/>
        </p:spPr>
        <p:txBody>
          <a:bodyPr wrap="none" rtlCol="0">
            <a:spAutoFit/>
          </a:bodyPr>
          <a:lstStyle/>
          <a:p>
            <a:r>
              <a:rPr lang="sk-SK" dirty="0" smtClean="0"/>
              <a:t>...takto cvičíme v telocvični...</a:t>
            </a:r>
            <a:endParaRPr lang="sk-SK" dirty="0"/>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998318" y="1196752"/>
            <a:ext cx="7059168" cy="4773168"/>
          </a:xfrm>
          <a:prstGeom prst="rect">
            <a:avLst/>
          </a:prstGeom>
        </p:spPr>
      </p:pic>
    </p:spTree>
    <p:extLst>
      <p:ext uri="{BB962C8B-B14F-4D97-AF65-F5344CB8AC3E}">
        <p14:creationId xmlns:p14="http://schemas.microsoft.com/office/powerpoint/2010/main" xmlns="" val="2448318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ovéPole 1"/>
          <p:cNvSpPr txBox="1"/>
          <p:nvPr/>
        </p:nvSpPr>
        <p:spPr>
          <a:xfrm>
            <a:off x="1403648" y="908720"/>
            <a:ext cx="2398349" cy="369332"/>
          </a:xfrm>
          <a:prstGeom prst="rect">
            <a:avLst/>
          </a:prstGeom>
          <a:noFill/>
        </p:spPr>
        <p:txBody>
          <a:bodyPr wrap="none" rtlCol="0">
            <a:spAutoFit/>
          </a:bodyPr>
          <a:lstStyle/>
          <a:p>
            <a:r>
              <a:rPr lang="sk-SK" dirty="0" err="1" smtClean="0"/>
              <a:t>Hurááá</a:t>
            </a:r>
            <a:r>
              <a:rPr lang="sk-SK" dirty="0" smtClean="0"/>
              <a:t> na bicykle....</a:t>
            </a:r>
            <a:r>
              <a:rPr lang="sk-SK" dirty="0" smtClean="0">
                <a:sym typeface="Wingdings" pitchFamily="2" charset="2"/>
              </a:rPr>
              <a:t></a:t>
            </a:r>
            <a:endParaRPr lang="sk-SK" dirty="0"/>
          </a:p>
        </p:txBody>
      </p:sp>
      <p:sp>
        <p:nvSpPr>
          <p:cNvPr id="3" name="TextovéPole 2"/>
          <p:cNvSpPr txBox="1"/>
          <p:nvPr/>
        </p:nvSpPr>
        <p:spPr>
          <a:xfrm>
            <a:off x="6156176" y="4509120"/>
            <a:ext cx="2812245" cy="369332"/>
          </a:xfrm>
          <a:prstGeom prst="rect">
            <a:avLst/>
          </a:prstGeom>
          <a:noFill/>
        </p:spPr>
        <p:txBody>
          <a:bodyPr wrap="none" rtlCol="0">
            <a:spAutoFit/>
          </a:bodyPr>
          <a:lstStyle/>
          <a:p>
            <a:r>
              <a:rPr lang="sk-SK" dirty="0" smtClean="0"/>
              <a:t>...aj takto sa dá športovať...</a:t>
            </a:r>
            <a:endParaRPr lang="sk-SK" dirty="0"/>
          </a:p>
        </p:txBody>
      </p:sp>
      <p:pic>
        <p:nvPicPr>
          <p:cNvPr id="5" name="Obrázok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67544" y="2276872"/>
            <a:ext cx="5412757" cy="4056499"/>
          </a:xfrm>
          <a:prstGeom prst="rect">
            <a:avLst/>
          </a:prstGeom>
        </p:spPr>
      </p:pic>
      <p:pic>
        <p:nvPicPr>
          <p:cNvPr id="4" name="Obrázok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04048" y="302352"/>
            <a:ext cx="3841707" cy="2878212"/>
          </a:xfrm>
          <a:prstGeom prst="rect">
            <a:avLst/>
          </a:prstGeom>
        </p:spPr>
      </p:pic>
    </p:spTree>
    <p:extLst>
      <p:ext uri="{BB962C8B-B14F-4D97-AF65-F5344CB8AC3E}">
        <p14:creationId xmlns:p14="http://schemas.microsoft.com/office/powerpoint/2010/main" xmlns="" val="1438400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683568" y="404664"/>
            <a:ext cx="7992888" cy="2585323"/>
          </a:xfrm>
          <a:prstGeom prst="rect">
            <a:avLst/>
          </a:prstGeom>
        </p:spPr>
        <p:txBody>
          <a:bodyPr wrap="square">
            <a:spAutoFit/>
          </a:bodyPr>
          <a:lstStyle/>
          <a:p>
            <a:pPr lvl="0" algn="ctr"/>
            <a:r>
              <a:rPr lang="sk-SK" sz="2400" b="1" dirty="0">
                <a:solidFill>
                  <a:srgbClr val="FF0000"/>
                </a:solidFill>
                <a:latin typeface="Algerian" pitchFamily="82" charset="0"/>
              </a:rPr>
              <a:t>Odborná exkurzia – spoznávanie iných spôsobov života + pohyb na čerstvom vzduchu</a:t>
            </a:r>
            <a:endParaRPr lang="sk-SK" sz="2400" dirty="0">
              <a:solidFill>
                <a:srgbClr val="FF0000"/>
              </a:solidFill>
              <a:latin typeface="Algerian" pitchFamily="82" charset="0"/>
            </a:endParaRPr>
          </a:p>
          <a:p>
            <a:pPr algn="ctr"/>
            <a:r>
              <a:rPr lang="sk-SK" sz="2400" b="1" dirty="0">
                <a:solidFill>
                  <a:srgbClr val="FF0000"/>
                </a:solidFill>
                <a:latin typeface="Algerian" pitchFamily="82" charset="0"/>
              </a:rPr>
              <a:t> </a:t>
            </a:r>
            <a:endParaRPr lang="sk-SK" sz="2400" dirty="0">
              <a:solidFill>
                <a:srgbClr val="FF0000"/>
              </a:solidFill>
              <a:latin typeface="Algerian" pitchFamily="82" charset="0"/>
            </a:endParaRPr>
          </a:p>
          <a:p>
            <a:r>
              <a:rPr lang="sk-SK" dirty="0" smtClean="0"/>
              <a:t>Aj </a:t>
            </a:r>
            <a:r>
              <a:rPr lang="sk-SK" dirty="0"/>
              <a:t>keď naša odborná exkurzia nebola v daný deň (z časového hľadiska by sa to nedalo stihnúť), absolvovali sme ju s tým zámerom, aby sme žiakom ukázali iný spôsob života, práce a trávenia voľného času. Keďže my pochádzame z mesta, je pre nás veľkou zaujímavosťou chov oviec, sliepok, holubov, prasiat..., ktoré sme mali možnosť vidieť v Sabinove – Červenici. </a:t>
            </a:r>
          </a:p>
        </p:txBody>
      </p:sp>
      <p:pic>
        <p:nvPicPr>
          <p:cNvPr id="3" name="Obrázok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31640" y="2980605"/>
            <a:ext cx="6266688" cy="3444240"/>
          </a:xfrm>
          <a:prstGeom prst="rect">
            <a:avLst/>
          </a:prstGeom>
        </p:spPr>
      </p:pic>
    </p:spTree>
    <p:extLst>
      <p:ext uri="{BB962C8B-B14F-4D97-AF65-F5344CB8AC3E}">
        <p14:creationId xmlns:p14="http://schemas.microsoft.com/office/powerpoint/2010/main" xmlns="" val="1027626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80288" y="582168"/>
            <a:ext cx="7583424" cy="5693664"/>
          </a:xfrm>
          <a:prstGeom prst="rect">
            <a:avLst/>
          </a:prstGeom>
        </p:spPr>
      </p:pic>
    </p:spTree>
    <p:extLst>
      <p:ext uri="{BB962C8B-B14F-4D97-AF65-F5344CB8AC3E}">
        <p14:creationId xmlns:p14="http://schemas.microsoft.com/office/powerpoint/2010/main" xmlns="" val="3437790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élník 3"/>
          <p:cNvSpPr/>
          <p:nvPr/>
        </p:nvSpPr>
        <p:spPr>
          <a:xfrm>
            <a:off x="827584" y="548680"/>
            <a:ext cx="7920880" cy="923330"/>
          </a:xfrm>
          <a:prstGeom prst="rect">
            <a:avLst/>
          </a:prstGeom>
        </p:spPr>
        <p:txBody>
          <a:bodyPr wrap="square">
            <a:spAutoFit/>
          </a:bodyPr>
          <a:lstStyle/>
          <a:p>
            <a:r>
              <a:rPr lang="sk-SK" b="1" dirty="0" smtClean="0">
                <a:latin typeface="+mj-lt"/>
              </a:rPr>
              <a:t>ZŠ Bernolákova 16, 040 11, Košice </a:t>
            </a:r>
            <a:endParaRPr lang="sk-SK" dirty="0" smtClean="0">
              <a:latin typeface="+mj-lt"/>
            </a:endParaRPr>
          </a:p>
          <a:p>
            <a:r>
              <a:rPr lang="sk-SK" dirty="0" smtClean="0">
                <a:latin typeface="+mj-lt"/>
              </a:rPr>
              <a:t>Mgr. Beáta </a:t>
            </a:r>
            <a:r>
              <a:rPr lang="sk-SK" dirty="0" err="1" smtClean="0">
                <a:latin typeface="+mj-lt"/>
              </a:rPr>
              <a:t>Petreková</a:t>
            </a:r>
            <a:r>
              <a:rPr lang="sk-SK" dirty="0" smtClean="0">
                <a:latin typeface="+mj-lt"/>
              </a:rPr>
              <a:t>, </a:t>
            </a:r>
            <a:r>
              <a:rPr lang="sk-SK" dirty="0" err="1" smtClean="0">
                <a:latin typeface="+mj-lt"/>
              </a:rPr>
              <a:t>t.č</a:t>
            </a:r>
            <a:r>
              <a:rPr lang="sk-SK" dirty="0" smtClean="0">
                <a:latin typeface="+mj-lt"/>
              </a:rPr>
              <a:t>.: 0907 255 846, </a:t>
            </a:r>
            <a:r>
              <a:rPr lang="sk-SK" u="sng" dirty="0" err="1" smtClean="0">
                <a:latin typeface="+mj-lt"/>
                <a:hlinkClick r:id="rId2"/>
              </a:rPr>
              <a:t>beatapetrekova@gmail.com</a:t>
            </a:r>
            <a:endParaRPr lang="sk-SK" dirty="0" smtClean="0">
              <a:latin typeface="+mj-lt"/>
            </a:endParaRPr>
          </a:p>
          <a:p>
            <a:r>
              <a:rPr lang="sk-SK" dirty="0" smtClean="0">
                <a:latin typeface="+mj-lt"/>
              </a:rPr>
              <a:t>Žiaci III. C – počet 21, Téma: Zdravý aktívny životný štýl</a:t>
            </a:r>
            <a:endParaRPr lang="sk-SK" dirty="0">
              <a:latin typeface="+mj-lt"/>
            </a:endParaRPr>
          </a:p>
        </p:txBody>
      </p:sp>
      <p:sp>
        <p:nvSpPr>
          <p:cNvPr id="5" name="TextovéPole 4"/>
          <p:cNvSpPr txBox="1"/>
          <p:nvPr/>
        </p:nvSpPr>
        <p:spPr>
          <a:xfrm>
            <a:off x="251520" y="5949280"/>
            <a:ext cx="8496944" cy="646331"/>
          </a:xfrm>
          <a:prstGeom prst="rect">
            <a:avLst/>
          </a:prstGeom>
          <a:noFill/>
        </p:spPr>
        <p:txBody>
          <a:bodyPr wrap="square" rtlCol="0">
            <a:spAutoFit/>
          </a:bodyPr>
          <a:lstStyle/>
          <a:p>
            <a:pPr algn="ctr"/>
            <a:r>
              <a:rPr lang="sk-SK" dirty="0" smtClean="0"/>
              <a:t>To sme my, ako sa tešíme z diplomov v minulom šk. roku. Nechýbala ani sladká, zdravá odmena </a:t>
            </a:r>
            <a:r>
              <a:rPr lang="sk-SK" smtClean="0"/>
              <a:t>- jablko </a:t>
            </a:r>
            <a:r>
              <a:rPr lang="sk-SK" dirty="0" smtClean="0">
                <a:sym typeface="Wingdings" pitchFamily="2" charset="2"/>
              </a:rPr>
              <a:t></a:t>
            </a:r>
            <a:endParaRPr lang="sk-SK" dirty="0"/>
          </a:p>
        </p:txBody>
      </p:sp>
      <p:pic>
        <p:nvPicPr>
          <p:cNvPr id="2" name="Obrázok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1560" y="1636283"/>
            <a:ext cx="7775689" cy="4144403"/>
          </a:xfrm>
          <a:prstGeom prst="rect">
            <a:avLst/>
          </a:prstGeom>
        </p:spPr>
      </p:pic>
    </p:spTree>
    <p:extLst>
      <p:ext uri="{BB962C8B-B14F-4D97-AF65-F5344CB8AC3E}">
        <p14:creationId xmlns:p14="http://schemas.microsoft.com/office/powerpoint/2010/main" xmlns="" val="20300883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ír">
  <a:themeElements>
    <a:clrScheme name="Papí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í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í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232</TotalTime>
  <Words>203</Words>
  <Application>Microsoft Office PowerPoint</Application>
  <PresentationFormat>Prezentácia na obrazovke (4:3)</PresentationFormat>
  <Paragraphs>45</Paragraphs>
  <Slides>18</Slides>
  <Notes>0</Notes>
  <HiddenSlides>0</HiddenSlides>
  <MMClips>0</MMClips>
  <ScaleCrop>false</ScaleCrop>
  <HeadingPairs>
    <vt:vector size="4" baseType="variant">
      <vt:variant>
        <vt:lpstr>Motív</vt:lpstr>
      </vt:variant>
      <vt:variant>
        <vt:i4>1</vt:i4>
      </vt:variant>
      <vt:variant>
        <vt:lpstr>Nadpisy snímok</vt:lpstr>
      </vt:variant>
      <vt:variant>
        <vt:i4>18</vt:i4>
      </vt:variant>
    </vt:vector>
  </HeadingPairs>
  <TitlesOfParts>
    <vt:vector size="19" baseType="lpstr">
      <vt:lpstr>Papír</vt:lpstr>
      <vt:lpstr>ZDRAVÝ AKTÍVNY ŽIVOTNÝ ŠTÝL</vt:lpstr>
      <vt:lpstr>ZOZNAM AKTIVÍT</vt:lpstr>
      <vt:lpstr>Vedomostný test o zdravej výžive   Pri tomto teste nejde o známku, ale o informácie na základe ktorých môžeme ďalej pracovať (nie len tento deň, ale počas celého školského roka), kde môžeme prispôsobiť aktivity vedomostným medzerám žiakov.  </vt:lpstr>
      <vt:lpstr>Snímka 4</vt:lpstr>
      <vt:lpstr>Snímka 5</vt:lpstr>
      <vt:lpstr>Snímka 6</vt:lpstr>
      <vt:lpstr>Snímka 7</vt:lpstr>
      <vt:lpstr>Snímka 8</vt:lpstr>
      <vt:lpstr>Snímka 9</vt:lpstr>
      <vt:lpstr>Snímka 10</vt:lpstr>
      <vt:lpstr>Snímka 11</vt:lpstr>
      <vt:lpstr>Snímka 12</vt:lpstr>
      <vt:lpstr>Snímka 13</vt:lpstr>
      <vt:lpstr>Snímka 14</vt:lpstr>
      <vt:lpstr>Snímka 15</vt:lpstr>
      <vt:lpstr>Snímka 16</vt:lpstr>
      <vt:lpstr>Snímka 17</vt:lpstr>
      <vt:lpstr>Snímka 18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ZDRAVÝ AKTÍVNY ŽIVOTNÝ ŠTÝL</dc:title>
  <dc:creator>Petrek</dc:creator>
  <cp:lastModifiedBy>Uzivatel</cp:lastModifiedBy>
  <cp:revision>19</cp:revision>
  <dcterms:created xsi:type="dcterms:W3CDTF">2014-10-25T22:02:54Z</dcterms:created>
  <dcterms:modified xsi:type="dcterms:W3CDTF">2014-10-28T12:16:57Z</dcterms:modified>
</cp:coreProperties>
</file>